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539273-CB28-407E-BD0A-FBA557CE71B7}"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39273-CB28-407E-BD0A-FBA557CE71B7}"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39273-CB28-407E-BD0A-FBA557CE71B7}"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39273-CB28-407E-BD0A-FBA557CE71B7}"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539273-CB28-407E-BD0A-FBA557CE71B7}"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539273-CB28-407E-BD0A-FBA557CE71B7}"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539273-CB28-407E-BD0A-FBA557CE71B7}" type="datetimeFigureOut">
              <a:rPr lang="en-US" smtClean="0"/>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539273-CB28-407E-BD0A-FBA557CE71B7}" type="datetimeFigureOut">
              <a:rPr lang="en-US" smtClean="0"/>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539273-CB28-407E-BD0A-FBA557CE71B7}" type="datetimeFigureOut">
              <a:rPr lang="en-US" smtClean="0"/>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539273-CB28-407E-BD0A-FBA557CE71B7}"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539273-CB28-407E-BD0A-FBA557CE71B7}"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FF54F-F9FA-4EAF-ABDE-CEA613C848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539273-CB28-407E-BD0A-FBA557CE71B7}" type="datetimeFigureOut">
              <a:rPr lang="en-US" smtClean="0"/>
              <a:t>9/10/2020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FF54F-F9FA-4EAF-ABDE-CEA613C848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Pertussis" TargetMode="External"/><Relationship Id="rId13" Type="http://schemas.openxmlformats.org/officeDocument/2006/relationships/hyperlink" Target="https://en.wikipedia.org/wiki/Varicella" TargetMode="External"/><Relationship Id="rId3" Type="http://schemas.openxmlformats.org/officeDocument/2006/relationships/hyperlink" Target="https://www.medicinenet.com/influenza/article.htm" TargetMode="External"/><Relationship Id="rId7" Type="http://schemas.openxmlformats.org/officeDocument/2006/relationships/hyperlink" Target="https://en.wikipedia.org/wiki/Diphtheria" TargetMode="External"/><Relationship Id="rId12" Type="http://schemas.openxmlformats.org/officeDocument/2006/relationships/hyperlink" Target="https://en.wikipedia.org/wiki/Rubella" TargetMode="External"/><Relationship Id="rId2" Type="http://schemas.openxmlformats.org/officeDocument/2006/relationships/hyperlink" Target="https://www.medicinenet.com/amantadine/article.htm" TargetMode="External"/><Relationship Id="rId16" Type="http://schemas.openxmlformats.org/officeDocument/2006/relationships/hyperlink" Target="https://en.wikipedia.org/wiki/Polio" TargetMode="External"/><Relationship Id="rId1" Type="http://schemas.openxmlformats.org/officeDocument/2006/relationships/slideLayout" Target="../slideLayouts/slideLayout7.xml"/><Relationship Id="rId6" Type="http://schemas.openxmlformats.org/officeDocument/2006/relationships/hyperlink" Target="https://www.medicinenet.com/zanamivir/article.htm" TargetMode="External"/><Relationship Id="rId11" Type="http://schemas.openxmlformats.org/officeDocument/2006/relationships/hyperlink" Target="https://en.wikipedia.org/wiki/Mumps" TargetMode="External"/><Relationship Id="rId5" Type="http://schemas.openxmlformats.org/officeDocument/2006/relationships/hyperlink" Target="https://www.medicinenet.com/oseltamivir/article.htm" TargetMode="External"/><Relationship Id="rId15" Type="http://schemas.openxmlformats.org/officeDocument/2006/relationships/hyperlink" Target="https://en.wikipedia.org/wiki/Rotavirus" TargetMode="External"/><Relationship Id="rId10" Type="http://schemas.openxmlformats.org/officeDocument/2006/relationships/hyperlink" Target="https://en.wikipedia.org/wiki/Measles" TargetMode="External"/><Relationship Id="rId4" Type="http://schemas.openxmlformats.org/officeDocument/2006/relationships/hyperlink" Target="https://www.medicinenet.com/breastfeeding/article.htm" TargetMode="External"/><Relationship Id="rId9" Type="http://schemas.openxmlformats.org/officeDocument/2006/relationships/hyperlink" Target="https://en.wikipedia.org/wiki/Tetanus" TargetMode="External"/><Relationship Id="rId14" Type="http://schemas.openxmlformats.org/officeDocument/2006/relationships/hyperlink" Target="https://en.wikipedia.org/wiki/Hepatitis_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drugbank.ca/drugs/DB00514" TargetMode="External"/><Relationship Id="rId2" Type="http://schemas.openxmlformats.org/officeDocument/2006/relationships/hyperlink" Target="https://www.drugbank.ca/drugs/DB00318" TargetMode="External"/><Relationship Id="rId1" Type="http://schemas.openxmlformats.org/officeDocument/2006/relationships/slideLayout" Target="../slideLayouts/slideLayout7.xml"/><Relationship Id="rId5" Type="http://schemas.openxmlformats.org/officeDocument/2006/relationships/hyperlink" Target="https://www.drugbank.ca/drugs/DB00333" TargetMode="External"/><Relationship Id="rId4" Type="http://schemas.openxmlformats.org/officeDocument/2006/relationships/hyperlink" Target="https://www.drugbank.ca/drugs/DB00956"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rugbank.ca/drugs/DB00792" TargetMode="External"/><Relationship Id="rId2" Type="http://schemas.openxmlformats.org/officeDocument/2006/relationships/hyperlink" Target="https://www.drugbank.ca/drugs/DB00427" TargetMode="External"/><Relationship Id="rId1" Type="http://schemas.openxmlformats.org/officeDocument/2006/relationships/slideLayout" Target="../slideLayouts/slideLayout7.xml"/><Relationship Id="rId4" Type="http://schemas.openxmlformats.org/officeDocument/2006/relationships/hyperlink" Target="https://www.drugbank.ca/drugs/DB0761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7575"/>
            <a:ext cx="7772400" cy="1470025"/>
          </a:xfrm>
        </p:spPr>
        <p:txBody>
          <a:bodyPr>
            <a:normAutofit/>
          </a:bodyPr>
          <a:lstStyle/>
          <a:p>
            <a:r>
              <a:rPr lang="en-US" sz="4000" b="1" dirty="0" smtClean="0">
                <a:latin typeface="Times New Roman" pitchFamily="18" charset="0"/>
                <a:cs typeface="Times New Roman" pitchFamily="18" charset="0"/>
              </a:rPr>
              <a:t>ANTI VIRAL</a:t>
            </a: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848600" cy="2123658"/>
          </a:xfrm>
          <a:prstGeom prst="rect">
            <a:avLst/>
          </a:prstGeom>
        </p:spPr>
        <p:txBody>
          <a:bodyPr wrap="square">
            <a:spAutoFit/>
          </a:bodyPr>
          <a:lstStyle/>
          <a:p>
            <a:pPr algn="just"/>
            <a:r>
              <a:rPr lang="en-US" sz="2400" b="1" dirty="0" smtClean="0">
                <a:latin typeface="Times New Roman" pitchFamily="18" charset="0"/>
                <a:cs typeface="Times New Roman" pitchFamily="18" charset="0"/>
              </a:rPr>
              <a:t>Antiviral</a:t>
            </a:r>
            <a:r>
              <a:rPr lang="en-US" sz="2400" dirty="0" smtClean="0">
                <a:latin typeface="Times New Roman" pitchFamily="18" charset="0"/>
                <a:cs typeface="Times New Roman" pitchFamily="18" charset="0"/>
              </a:rPr>
              <a:t> drugs are a class of medication used for treating viral infections. Most </a:t>
            </a:r>
            <a:r>
              <a:rPr lang="en-US" sz="2400" b="1" dirty="0" err="1" smtClean="0">
                <a:latin typeface="Times New Roman" pitchFamily="18" charset="0"/>
                <a:cs typeface="Times New Roman" pitchFamily="18" charset="0"/>
              </a:rPr>
              <a:t>antivirals</a:t>
            </a:r>
            <a:r>
              <a:rPr lang="en-US" sz="2400" dirty="0" smtClean="0">
                <a:latin typeface="Times New Roman" pitchFamily="18" charset="0"/>
                <a:cs typeface="Times New Roman" pitchFamily="18" charset="0"/>
              </a:rPr>
              <a:t> target specific viruses, while a broad-spectrum </a:t>
            </a:r>
            <a:r>
              <a:rPr lang="en-US" sz="2400" b="1" dirty="0" smtClean="0">
                <a:latin typeface="Times New Roman" pitchFamily="18" charset="0"/>
                <a:cs typeface="Times New Roman" pitchFamily="18" charset="0"/>
              </a:rPr>
              <a:t>antiviral</a:t>
            </a:r>
            <a:r>
              <a:rPr lang="en-US" sz="2400" dirty="0" smtClean="0">
                <a:latin typeface="Times New Roman" pitchFamily="18" charset="0"/>
                <a:cs typeface="Times New Roman" pitchFamily="18" charset="0"/>
              </a:rPr>
              <a:t> is effective against a wide range of viruses.</a:t>
            </a:r>
          </a:p>
          <a:p>
            <a:r>
              <a:rPr lang="en-US" dirty="0" smtClean="0"/>
              <a:t/>
            </a:r>
            <a:br>
              <a:rPr lang="en-US" dirty="0" smtClean="0"/>
            </a:br>
            <a:endParaRPr lang="en-US" dirty="0"/>
          </a:p>
        </p:txBody>
      </p:sp>
      <p:sp>
        <p:nvSpPr>
          <p:cNvPr id="3" name="Rectangle 2"/>
          <p:cNvSpPr/>
          <p:nvPr/>
        </p:nvSpPr>
        <p:spPr>
          <a:xfrm>
            <a:off x="609600" y="2362200"/>
            <a:ext cx="7772400" cy="4524315"/>
          </a:xfrm>
          <a:prstGeom prst="rect">
            <a:avLst/>
          </a:prstGeom>
        </p:spPr>
        <p:txBody>
          <a:bodyPr wrap="square">
            <a:spAutoFit/>
          </a:bodyPr>
          <a:lstStyle/>
          <a:p>
            <a:pPr algn="just"/>
            <a:r>
              <a:rPr lang="en-US" sz="2400" dirty="0" smtClean="0">
                <a:latin typeface="Times New Roman" pitchFamily="18" charset="0"/>
                <a:cs typeface="Times New Roman" pitchFamily="18" charset="0"/>
              </a:rPr>
              <a:t>   For </a:t>
            </a:r>
            <a:r>
              <a:rPr lang="en-US" sz="2400" dirty="0">
                <a:latin typeface="Times New Roman" pitchFamily="18" charset="0"/>
                <a:cs typeface="Times New Roman" pitchFamily="18" charset="0"/>
              </a:rPr>
              <a:t>example, </a:t>
            </a:r>
            <a:r>
              <a:rPr lang="en-US" sz="2400" b="1" dirty="0" err="1">
                <a:latin typeface="Times New Roman" pitchFamily="18" charset="0"/>
                <a:cs typeface="Times New Roman" pitchFamily="18" charset="0"/>
                <a:hlinkClick r:id="rId2"/>
              </a:rPr>
              <a:t>amantadine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Symmetrel</a:t>
            </a:r>
            <a:r>
              <a:rPr lang="en-US" sz="2400" dirty="0">
                <a:latin typeface="Times New Roman" pitchFamily="18" charset="0"/>
                <a:cs typeface="Times New Roman" pitchFamily="18" charset="0"/>
              </a:rPr>
              <a:t>) is a synthetic antiviral. It acts by inhibiting the multiplication of the </a:t>
            </a:r>
            <a:r>
              <a:rPr lang="en-US" sz="2400" b="1" dirty="0">
                <a:latin typeface="Times New Roman" pitchFamily="18" charset="0"/>
                <a:cs typeface="Times New Roman" pitchFamily="18" charset="0"/>
                <a:hlinkClick r:id="rId3"/>
              </a:rPr>
              <a:t>influenza</a:t>
            </a:r>
            <a:r>
              <a:rPr lang="en-US" sz="2400" dirty="0">
                <a:latin typeface="Times New Roman" pitchFamily="18" charset="0"/>
                <a:cs typeface="Times New Roman" pitchFamily="18" charset="0"/>
              </a:rPr>
              <a:t> A virus. It was used to lessen the severity of the disease, particularly in individuals at high-risk such as those who are </a:t>
            </a:r>
            <a:r>
              <a:rPr lang="en-US" sz="2400" dirty="0" err="1">
                <a:latin typeface="Times New Roman" pitchFamily="18" charset="0"/>
                <a:cs typeface="Times New Roman" pitchFamily="18" charset="0"/>
              </a:rPr>
              <a:t>immunosuppressed</a:t>
            </a:r>
            <a:r>
              <a:rPr lang="en-US" sz="2400" dirty="0">
                <a:latin typeface="Times New Roman" pitchFamily="18" charset="0"/>
                <a:cs typeface="Times New Roman" pitchFamily="18" charset="0"/>
              </a:rPr>
              <a:t> or in a </a:t>
            </a:r>
            <a:r>
              <a:rPr lang="en-US" sz="2400" b="1" dirty="0">
                <a:latin typeface="Times New Roman" pitchFamily="18" charset="0"/>
                <a:cs typeface="Times New Roman" pitchFamily="18" charset="0"/>
                <a:hlinkClick r:id="rId4"/>
              </a:rPr>
              <a:t>nursing</a:t>
            </a:r>
            <a:r>
              <a:rPr lang="en-US" sz="2400" dirty="0">
                <a:latin typeface="Times New Roman" pitchFamily="18" charset="0"/>
                <a:cs typeface="Times New Roman" pitchFamily="18" charset="0"/>
              </a:rPr>
              <a:t> home. </a:t>
            </a:r>
            <a:r>
              <a:rPr lang="en-US" sz="2400" dirty="0" err="1">
                <a:latin typeface="Times New Roman" pitchFamily="18" charset="0"/>
                <a:cs typeface="Times New Roman" pitchFamily="18" charset="0"/>
              </a:rPr>
              <a:t>Amantadine</a:t>
            </a:r>
            <a:r>
              <a:rPr lang="en-US" sz="2400" dirty="0">
                <a:latin typeface="Times New Roman" pitchFamily="18" charset="0"/>
                <a:cs typeface="Times New Roman" pitchFamily="18" charset="0"/>
              </a:rPr>
              <a:t> has been replaced by safer medicines, </a:t>
            </a:r>
            <a:r>
              <a:rPr lang="en-US" sz="2400" b="1" dirty="0" err="1">
                <a:latin typeface="Times New Roman" pitchFamily="18" charset="0"/>
                <a:cs typeface="Times New Roman" pitchFamily="18" charset="0"/>
                <a:hlinkClick r:id="rId5"/>
              </a:rPr>
              <a:t>oseltamivir</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hlinkClick r:id="rId5"/>
              </a:rPr>
              <a:t>Tamiflu</a:t>
            </a:r>
            <a:r>
              <a:rPr lang="en-US" sz="2400" dirty="0">
                <a:latin typeface="Times New Roman" pitchFamily="18" charset="0"/>
                <a:cs typeface="Times New Roman" pitchFamily="18" charset="0"/>
              </a:rPr>
              <a:t>) and </a:t>
            </a:r>
            <a:r>
              <a:rPr lang="en-US" sz="2400" b="1" dirty="0" err="1">
                <a:latin typeface="Times New Roman" pitchFamily="18" charset="0"/>
                <a:cs typeface="Times New Roman" pitchFamily="18" charset="0"/>
                <a:hlinkClick r:id="rId6"/>
              </a:rPr>
              <a:t>zanamivir</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hlinkClick r:id="rId6"/>
              </a:rPr>
              <a:t>Relenza</a:t>
            </a:r>
            <a:r>
              <a:rPr lang="en-US" sz="2400" dirty="0">
                <a:latin typeface="Times New Roman" pitchFamily="18" charset="0"/>
                <a:cs typeface="Times New Roman" pitchFamily="18" charset="0"/>
              </a:rPr>
              <a:t>) which have fewer side </a:t>
            </a:r>
            <a:r>
              <a:rPr lang="en-US" sz="2400" dirty="0" smtClean="0">
                <a:latin typeface="Times New Roman" pitchFamily="18" charset="0"/>
                <a:cs typeface="Times New Roman" pitchFamily="18" charset="0"/>
              </a:rPr>
              <a:t>effects.</a:t>
            </a:r>
          </a:p>
          <a:p>
            <a:pPr algn="just"/>
            <a:r>
              <a:rPr lang="en-US" sz="2400" b="1" dirty="0" err="1" smtClean="0">
                <a:latin typeface="Times New Roman" pitchFamily="18" charset="0"/>
                <a:cs typeface="Times New Roman" pitchFamily="18" charset="0"/>
              </a:rPr>
              <a:t>Ribavirin</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7" tooltip="Diphtheria"/>
              </a:rPr>
              <a:t>diphtheria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hlinkClick r:id="rId8" tooltip="Pertussis"/>
              </a:rPr>
              <a:t>pertussis</a:t>
            </a:r>
            <a:r>
              <a:rPr lang="en-US" sz="2400" dirty="0">
                <a:latin typeface="Times New Roman" pitchFamily="18" charset="0"/>
                <a:cs typeface="Times New Roman" pitchFamily="18" charset="0"/>
              </a:rPr>
              <a:t>, and </a:t>
            </a:r>
            <a:r>
              <a:rPr lang="en-US" sz="2400" dirty="0">
                <a:latin typeface="Times New Roman" pitchFamily="18" charset="0"/>
                <a:cs typeface="Times New Roman" pitchFamily="18" charset="0"/>
                <a:hlinkClick r:id="rId9" tooltip="Tetanus"/>
              </a:rPr>
              <a:t>tetanus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DTaP</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10" tooltip="Measles"/>
              </a:rPr>
              <a:t>measles</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11" tooltip="Mumps"/>
              </a:rPr>
              <a:t>mumps</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12" tooltip="Rubella"/>
              </a:rPr>
              <a:t>rubella</a:t>
            </a:r>
            <a:r>
              <a:rPr lang="en-US" sz="2400" dirty="0">
                <a:latin typeface="Times New Roman" pitchFamily="18" charset="0"/>
                <a:cs typeface="Times New Roman" pitchFamily="18" charset="0"/>
              </a:rPr>
              <a:t> (MMR), </a:t>
            </a:r>
            <a:r>
              <a:rPr lang="en-US" sz="2400" dirty="0" err="1">
                <a:latin typeface="Times New Roman" pitchFamily="18" charset="0"/>
                <a:cs typeface="Times New Roman" pitchFamily="18" charset="0"/>
                <a:hlinkClick r:id="rId13" tooltip="Varicella"/>
              </a:rPr>
              <a:t>varicella</a:t>
            </a:r>
            <a:r>
              <a:rPr lang="en-US" sz="2400" dirty="0">
                <a:latin typeface="Times New Roman" pitchFamily="18" charset="0"/>
                <a:cs typeface="Times New Roman" pitchFamily="18" charset="0"/>
              </a:rPr>
              <a:t> (chickenpox), </a:t>
            </a:r>
            <a:r>
              <a:rPr lang="en-US" sz="2400" dirty="0">
                <a:latin typeface="Times New Roman" pitchFamily="18" charset="0"/>
                <a:cs typeface="Times New Roman" pitchFamily="18" charset="0"/>
                <a:hlinkClick r:id="rId14" tooltip="Hepatitis B"/>
              </a:rPr>
              <a:t>hepatitis B</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15" tooltip="Rotavirus"/>
              </a:rPr>
              <a:t>rotavirus</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16" tooltip="Polio"/>
              </a:rPr>
              <a:t>polio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305800" cy="2492990"/>
          </a:xfrm>
          <a:prstGeom prst="rect">
            <a:avLst/>
          </a:prstGeom>
        </p:spPr>
        <p:txBody>
          <a:bodyPr wrap="square">
            <a:spAutoFit/>
          </a:bodyPr>
          <a:lstStyle/>
          <a:p>
            <a:pPr algn="just"/>
            <a:r>
              <a:rPr lang="en-US" sz="2400" b="1" dirty="0" err="1" smtClean="0">
                <a:latin typeface="Times New Roman" pitchFamily="18" charset="0"/>
                <a:cs typeface="Times New Roman" pitchFamily="18" charset="0"/>
              </a:rPr>
              <a:t>Antitussives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medicines that suppress coughing, also known as cough suppressants. </a:t>
            </a:r>
            <a:r>
              <a:rPr lang="en-US" sz="2400" dirty="0" err="1">
                <a:latin typeface="Times New Roman" pitchFamily="18" charset="0"/>
                <a:cs typeface="Times New Roman" pitchFamily="18" charset="0"/>
              </a:rPr>
              <a:t>Antitussives</a:t>
            </a:r>
            <a:r>
              <a:rPr lang="en-US" sz="2400" dirty="0">
                <a:latin typeface="Times New Roman" pitchFamily="18" charset="0"/>
                <a:cs typeface="Times New Roman" pitchFamily="18" charset="0"/>
              </a:rPr>
              <a:t> are thought to work by inhibiting a coordinating region for coughing located in the brain stem, disrupting the cough reflex arc; although the exact mechanism of action is unknown.</a:t>
            </a:r>
          </a:p>
          <a:p>
            <a:r>
              <a:rPr lang="en-US" dirty="0" smtClean="0"/>
              <a:t/>
            </a:r>
            <a:br>
              <a:rPr lang="en-US" dirty="0" smtClean="0"/>
            </a:br>
            <a:endParaRPr lang="en-US" dirty="0"/>
          </a:p>
        </p:txBody>
      </p:sp>
      <p:graphicFrame>
        <p:nvGraphicFramePr>
          <p:cNvPr id="3" name="Table 2"/>
          <p:cNvGraphicFramePr>
            <a:graphicFrameLocks noGrp="1"/>
          </p:cNvGraphicFramePr>
          <p:nvPr/>
        </p:nvGraphicFramePr>
        <p:xfrm>
          <a:off x="609600" y="2514599"/>
          <a:ext cx="8077200" cy="4908336"/>
        </p:xfrm>
        <a:graphic>
          <a:graphicData uri="http://schemas.openxmlformats.org/drawingml/2006/table">
            <a:tbl>
              <a:tblPr/>
              <a:tblGrid>
                <a:gridCol w="4038600"/>
                <a:gridCol w="4038600"/>
              </a:tblGrid>
              <a:tr h="319323">
                <a:tc>
                  <a:txBody>
                    <a:bodyPr/>
                    <a:lstStyle/>
                    <a:p>
                      <a:pPr algn="l" fontAlgn="b"/>
                      <a:r>
                        <a:rPr lang="en-US" sz="2000" b="1" dirty="0">
                          <a:latin typeface="Times New Roman" pitchFamily="18" charset="0"/>
                          <a:cs typeface="Times New Roman" pitchFamily="18" charset="0"/>
                        </a:rPr>
                        <a:t>DRUG</a:t>
                      </a:r>
                    </a:p>
                  </a:txBody>
                  <a:tcPr marL="56055" marR="56055" marT="28028" marB="28028" anchor="b">
                    <a:lnL>
                      <a:noFill/>
                    </a:lnL>
                    <a:lnR>
                      <a:noFill/>
                    </a:lnR>
                    <a:lnT>
                      <a:noFill/>
                    </a:lnT>
                    <a:lnB>
                      <a:noFill/>
                    </a:lnB>
                    <a:solidFill>
                      <a:srgbClr val="F2F3F5"/>
                    </a:solidFill>
                  </a:tcPr>
                </a:tc>
                <a:tc>
                  <a:txBody>
                    <a:bodyPr/>
                    <a:lstStyle/>
                    <a:p>
                      <a:pPr algn="l" fontAlgn="b"/>
                      <a:r>
                        <a:rPr lang="en-US" sz="2000" b="1">
                          <a:latin typeface="Times New Roman" pitchFamily="18" charset="0"/>
                          <a:cs typeface="Times New Roman" pitchFamily="18" charset="0"/>
                        </a:rPr>
                        <a:t>DRUG DESCRIPTION</a:t>
                      </a:r>
                    </a:p>
                  </a:txBody>
                  <a:tcPr marL="56055" marR="56055" marT="28028" marB="28028" anchor="b">
                    <a:lnL>
                      <a:noFill/>
                    </a:lnL>
                    <a:lnR>
                      <a:noFill/>
                    </a:lnR>
                    <a:lnT>
                      <a:noFill/>
                    </a:lnT>
                    <a:lnB>
                      <a:noFill/>
                    </a:lnB>
                    <a:solidFill>
                      <a:srgbClr val="F2F3F5"/>
                    </a:solidFill>
                  </a:tcPr>
                </a:tc>
              </a:tr>
              <a:tr h="858759">
                <a:tc>
                  <a:txBody>
                    <a:bodyPr/>
                    <a:lstStyle/>
                    <a:p>
                      <a:pPr fontAlgn="t"/>
                      <a:r>
                        <a:rPr lang="en-US" sz="2000" b="1" u="none" strike="noStrike" dirty="0">
                          <a:solidFill>
                            <a:srgbClr val="00B0F2"/>
                          </a:solidFill>
                          <a:latin typeface="Times New Roman" pitchFamily="18" charset="0"/>
                          <a:cs typeface="Times New Roman" pitchFamily="18" charset="0"/>
                          <a:hlinkClick r:id="rId2"/>
                        </a:rPr>
                        <a:t>Codeine</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a:noFill/>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An opioid analgesic used to treat moderate to severe pain when the use of an opioid is indicated.</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a:noFill/>
                    </a:lnT>
                    <a:lnB w="9525" cap="flat" cmpd="sng" algn="ctr">
                      <a:solidFill>
                        <a:srgbClr val="F2F3F5"/>
                      </a:solidFill>
                      <a:prstDash val="dot"/>
                      <a:round/>
                      <a:headEnd type="none" w="med" len="med"/>
                      <a:tailEnd type="none" w="med" len="med"/>
                    </a:lnB>
                    <a:solidFill>
                      <a:srgbClr val="FFFFFF"/>
                    </a:solidFill>
                  </a:tcPr>
                </a:tc>
              </a:tr>
              <a:tr h="589041">
                <a:tc>
                  <a:txBody>
                    <a:bodyPr/>
                    <a:lstStyle/>
                    <a:p>
                      <a:pPr fontAlgn="t"/>
                      <a:r>
                        <a:rPr lang="en-US" sz="2000" b="1" u="none" strike="noStrike" dirty="0" err="1">
                          <a:solidFill>
                            <a:srgbClr val="00B0F2"/>
                          </a:solidFill>
                          <a:latin typeface="Times New Roman" pitchFamily="18" charset="0"/>
                          <a:cs typeface="Times New Roman" pitchFamily="18" charset="0"/>
                          <a:hlinkClick r:id="rId3"/>
                        </a:rPr>
                        <a:t>Dextromethorphan</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An NMDA receptor antagonist used to treat cases of dry cough.</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r>
              <a:tr h="589041">
                <a:tc>
                  <a:txBody>
                    <a:bodyPr/>
                    <a:lstStyle/>
                    <a:p>
                      <a:pPr fontAlgn="t"/>
                      <a:r>
                        <a:rPr lang="en-US" sz="2000" b="1" u="none" strike="noStrike" dirty="0" err="1">
                          <a:solidFill>
                            <a:srgbClr val="00B0F2"/>
                          </a:solidFill>
                          <a:latin typeface="Times New Roman" pitchFamily="18" charset="0"/>
                          <a:cs typeface="Times New Roman" pitchFamily="18" charset="0"/>
                          <a:hlinkClick r:id="rId4"/>
                        </a:rPr>
                        <a:t>Hydrocodone</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An opioid agonist used as an analgesic and antitussive agent.</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r>
              <a:tr h="1667915">
                <a:tc>
                  <a:txBody>
                    <a:bodyPr/>
                    <a:lstStyle/>
                    <a:p>
                      <a:pPr fontAlgn="t"/>
                      <a:r>
                        <a:rPr lang="en-US" sz="2000" b="1" u="none" strike="noStrike" dirty="0">
                          <a:solidFill>
                            <a:srgbClr val="00B0F2"/>
                          </a:solidFill>
                          <a:latin typeface="Times New Roman" pitchFamily="18" charset="0"/>
                          <a:cs typeface="Times New Roman" pitchFamily="18" charset="0"/>
                          <a:hlinkClick r:id="rId5"/>
                        </a:rPr>
                        <a:t>Methadone</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An opioid analgesic indicated for management of severe pain that is not responsive to alternative treatments. Also used to aid in detoxification and maintenance treatment of opioid addiction.</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r>
              <a:tr h="319323">
                <a:tc>
                  <a:txBody>
                    <a:bodyPr/>
                    <a:lstStyle/>
                    <a:p>
                      <a:endParaRPr lang="en-US" sz="2000" dirty="0">
                        <a:latin typeface="Times New Roman" pitchFamily="18" charset="0"/>
                        <a:cs typeface="Times New Roman" pitchFamily="18" charset="0"/>
                      </a:endParaRPr>
                    </a:p>
                  </a:txBody>
                  <a:tcPr marL="56055" marR="56055" marT="28028" marB="28028">
                    <a:lnT w="9525" cap="flat" cmpd="sng" algn="ctr">
                      <a:solidFill>
                        <a:srgbClr val="F2F3F5"/>
                      </a:solidFill>
                      <a:prstDash val="dot"/>
                      <a:round/>
                      <a:headEnd type="none" w="med" len="med"/>
                      <a:tailEnd type="none" w="med" len="med"/>
                    </a:lnT>
                  </a:tcPr>
                </a:tc>
                <a:tc>
                  <a:txBody>
                    <a:bodyPr/>
                    <a:lstStyle/>
                    <a:p>
                      <a:endParaRPr lang="en-US" sz="2000" dirty="0">
                        <a:latin typeface="Times New Roman" pitchFamily="18" charset="0"/>
                        <a:cs typeface="Times New Roman" pitchFamily="18" charset="0"/>
                      </a:endParaRPr>
                    </a:p>
                  </a:txBody>
                  <a:tcPr marL="56055" marR="56055" marT="28028" marB="28028">
                    <a:lnT w="9525" cap="flat" cmpd="sng" algn="ctr">
                      <a:solidFill>
                        <a:srgbClr val="F2F3F5"/>
                      </a:solidFill>
                      <a:prstDash val="dot"/>
                      <a:round/>
                      <a:headEnd type="none" w="med" len="med"/>
                      <a:tailEnd type="none" w="med" len="med"/>
                    </a:lnT>
                  </a:tcPr>
                </a:tc>
              </a:tr>
            </a:tbl>
          </a:graphicData>
        </a:graphic>
      </p:graphicFrame>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r>
            <a:br>
              <a:rPr kumimoji="0" lang="en-US" sz="1800" b="0" i="0" u="none" strike="noStrike" cap="none" normalizeH="0" baseline="0" smtClean="0">
                <a:ln>
                  <a:noFill/>
                </a:ln>
                <a:solidFill>
                  <a:schemeClr val="tx1"/>
                </a:solidFill>
                <a:effectLst/>
                <a:latin typeface="Arial" charset="0"/>
                <a:cs typeface="Arial" charset="0"/>
              </a:rPr>
            </a:b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304800"/>
            <a:ext cx="8915400" cy="2246769"/>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192027"/>
              </a:solidFill>
              <a:effectLst/>
              <a:latin typeface="Times New Roman" pitchFamily="18" charset="0"/>
              <a:cs typeface="Times New Roman" pitchFamily="18" charset="0"/>
            </a:endParaRPr>
          </a:p>
          <a:p>
            <a:pPr lvl="0" fontAlgn="base">
              <a:spcBef>
                <a:spcPct val="0"/>
              </a:spcBef>
              <a:spcAft>
                <a:spcPct val="0"/>
              </a:spcAft>
            </a:pPr>
            <a:r>
              <a:rPr lang="en-US" sz="2400" b="1" dirty="0" smtClean="0">
                <a:latin typeface="Times New Roman" pitchFamily="18" charset="0"/>
                <a:cs typeface="Times New Roman" pitchFamily="18" charset="0"/>
              </a:rPr>
              <a:t>Anti-Allergic</a:t>
            </a:r>
            <a:r>
              <a:rPr lang="en-US" sz="2400" dirty="0" smtClean="0"/>
              <a:t/>
            </a:r>
            <a:br>
              <a:rPr lang="en-US" sz="2400" dirty="0" smtClean="0"/>
            </a:br>
            <a:r>
              <a:rPr lang="en-US" sz="2400" dirty="0" smtClean="0"/>
              <a:t> </a:t>
            </a:r>
            <a:r>
              <a:rPr kumimoji="0" lang="en-US" sz="2400" b="0" i="0" u="none" strike="noStrike" cap="none" normalizeH="0" baseline="0" dirty="0" smtClean="0">
                <a:ln>
                  <a:noFill/>
                </a:ln>
                <a:solidFill>
                  <a:srgbClr val="192027"/>
                </a:solidFill>
                <a:effectLst/>
                <a:latin typeface="Times New Roman" pitchFamily="18" charset="0"/>
                <a:cs typeface="Times New Roman" pitchFamily="18" charset="0"/>
              </a:rPr>
              <a:t>Agents that are used to treat allergic reactions. Most of these drugs act by preventing the release of inflammatory mediators or inhibiting the actions of released mediators on their target cells.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0" y="2600433"/>
          <a:ext cx="8991600" cy="3316267"/>
        </p:xfrm>
        <a:graphic>
          <a:graphicData uri="http://schemas.openxmlformats.org/drawingml/2006/table">
            <a:tbl>
              <a:tblPr/>
              <a:tblGrid>
                <a:gridCol w="1202014"/>
                <a:gridCol w="7789586"/>
              </a:tblGrid>
              <a:tr h="373368">
                <a:tc>
                  <a:txBody>
                    <a:bodyPr/>
                    <a:lstStyle/>
                    <a:p>
                      <a:pPr algn="l" fontAlgn="b"/>
                      <a:r>
                        <a:rPr lang="en-US" sz="2000" b="1" dirty="0">
                          <a:latin typeface="Times New Roman" pitchFamily="18" charset="0"/>
                          <a:cs typeface="Times New Roman" pitchFamily="18" charset="0"/>
                        </a:rPr>
                        <a:t>DRUG</a:t>
                      </a:r>
                    </a:p>
                  </a:txBody>
                  <a:tcPr marL="56055" marR="56055" marT="28028" marB="28028" anchor="b">
                    <a:lnL>
                      <a:noFill/>
                    </a:lnL>
                    <a:lnR>
                      <a:noFill/>
                    </a:lnR>
                    <a:lnT>
                      <a:noFill/>
                    </a:lnT>
                    <a:lnB>
                      <a:noFill/>
                    </a:lnB>
                    <a:solidFill>
                      <a:srgbClr val="F2F3F5"/>
                    </a:solidFill>
                  </a:tcPr>
                </a:tc>
                <a:tc>
                  <a:txBody>
                    <a:bodyPr/>
                    <a:lstStyle/>
                    <a:p>
                      <a:pPr algn="l" fontAlgn="b"/>
                      <a:r>
                        <a:rPr lang="en-US" sz="2000" b="1">
                          <a:latin typeface="Times New Roman" pitchFamily="18" charset="0"/>
                          <a:cs typeface="Times New Roman" pitchFamily="18" charset="0"/>
                        </a:rPr>
                        <a:t>DRUG DESCRIPTION</a:t>
                      </a:r>
                    </a:p>
                  </a:txBody>
                  <a:tcPr marL="56055" marR="56055" marT="28028" marB="28028" anchor="b">
                    <a:lnL>
                      <a:noFill/>
                    </a:lnL>
                    <a:lnR>
                      <a:noFill/>
                    </a:lnR>
                    <a:lnT>
                      <a:noFill/>
                    </a:lnT>
                    <a:lnB>
                      <a:noFill/>
                    </a:lnB>
                    <a:solidFill>
                      <a:srgbClr val="F2F3F5"/>
                    </a:solidFill>
                  </a:tcPr>
                </a:tc>
              </a:tr>
              <a:tr h="933419">
                <a:tc>
                  <a:txBody>
                    <a:bodyPr/>
                    <a:lstStyle/>
                    <a:p>
                      <a:pPr fontAlgn="t"/>
                      <a:r>
                        <a:rPr lang="en-US" sz="2000" b="1" u="none" strike="noStrike" dirty="0" err="1">
                          <a:solidFill>
                            <a:srgbClr val="00B0F2"/>
                          </a:solidFill>
                          <a:latin typeface="Times New Roman" pitchFamily="18" charset="0"/>
                          <a:cs typeface="Times New Roman" pitchFamily="18" charset="0"/>
                          <a:hlinkClick r:id="rId2"/>
                        </a:rPr>
                        <a:t>Triprolidine</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a:noFill/>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 sedating antihistamine combined with pseudoephedrine and guaifenesin in various types of cold and allergy medications to relieve allergy symptoms, hay fever and common cold symptoms, and to aid in sleep.</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a:noFill/>
                    </a:lnT>
                    <a:lnB w="9525" cap="flat" cmpd="sng" algn="ctr">
                      <a:solidFill>
                        <a:srgbClr val="F2F3F5"/>
                      </a:solidFill>
                      <a:prstDash val="dot"/>
                      <a:round/>
                      <a:headEnd type="none" w="med" len="med"/>
                      <a:tailEnd type="none" w="med" len="med"/>
                    </a:lnB>
                    <a:solidFill>
                      <a:srgbClr val="FFFFFF"/>
                    </a:solidFill>
                  </a:tcPr>
                </a:tc>
              </a:tr>
              <a:tr h="933419">
                <a:tc>
                  <a:txBody>
                    <a:bodyPr/>
                    <a:lstStyle/>
                    <a:p>
                      <a:pPr fontAlgn="t"/>
                      <a:r>
                        <a:rPr lang="en-US" sz="2000" b="1" u="none" strike="noStrike" dirty="0" err="1">
                          <a:solidFill>
                            <a:srgbClr val="00B0F2"/>
                          </a:solidFill>
                          <a:latin typeface="Times New Roman" pitchFamily="18" charset="0"/>
                          <a:cs typeface="Times New Roman" pitchFamily="18" charset="0"/>
                          <a:hlinkClick r:id="rId3"/>
                        </a:rPr>
                        <a:t>Tripelennamine</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A histamine H1 antagonist used to treat hypersensitivity reactions, coughs, and the common cold.</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r>
              <a:tr h="653393">
                <a:tc>
                  <a:txBody>
                    <a:bodyPr/>
                    <a:lstStyle/>
                    <a:p>
                      <a:pPr fontAlgn="t"/>
                      <a:r>
                        <a:rPr lang="en-US" sz="2000" b="1" u="none" strike="noStrike" dirty="0" err="1">
                          <a:solidFill>
                            <a:srgbClr val="00B0F2"/>
                          </a:solidFill>
                          <a:latin typeface="Times New Roman" pitchFamily="18" charset="0"/>
                          <a:cs typeface="Times New Roman" pitchFamily="18" charset="0"/>
                          <a:hlinkClick r:id="rId4"/>
                        </a:rPr>
                        <a:t>Tranilast</a:t>
                      </a:r>
                      <a:endParaRPr lang="en-US" sz="2000" b="0" dirty="0">
                        <a:latin typeface="Times New Roman" pitchFamily="18" charset="0"/>
                        <a:cs typeface="Times New Roman" pitchFamily="18" charset="0"/>
                      </a:endParaRP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c>
                  <a:txBody>
                    <a:bodyPr/>
                    <a:lstStyle/>
                    <a:p>
                      <a:pPr fontAlgn="t"/>
                      <a:r>
                        <a:rPr lang="en-US" sz="2000" b="0">
                          <a:latin typeface="Times New Roman" pitchFamily="18" charset="0"/>
                          <a:cs typeface="Times New Roman" pitchFamily="18" charset="0"/>
                        </a:rPr>
                        <a:t>For the treatment of bronchial asthma, keloid and hypertrophic scar, and allergic disorders such as asthma, allergic rhinitis and atopic dermatitis.</a:t>
                      </a:r>
                    </a:p>
                  </a:txBody>
                  <a:tcPr marL="56055" marR="56055" marT="28028" marB="28028">
                    <a:lnL w="9525" cap="flat" cmpd="sng" algn="ctr">
                      <a:solidFill>
                        <a:srgbClr val="F2F3F5"/>
                      </a:solidFill>
                      <a:prstDash val="solid"/>
                      <a:round/>
                      <a:headEnd type="none" w="med" len="med"/>
                      <a:tailEnd type="none" w="med" len="med"/>
                    </a:lnL>
                    <a:lnR w="9525" cap="flat" cmpd="sng" algn="ctr">
                      <a:solidFill>
                        <a:srgbClr val="F2F3F5"/>
                      </a:solidFill>
                      <a:prstDash val="solid"/>
                      <a:round/>
                      <a:headEnd type="none" w="med" len="med"/>
                      <a:tailEnd type="none" w="med" len="med"/>
                    </a:lnR>
                    <a:lnT w="9525" cap="flat" cmpd="sng" algn="ctr">
                      <a:solidFill>
                        <a:srgbClr val="F2F3F5"/>
                      </a:solidFill>
                      <a:prstDash val="dot"/>
                      <a:round/>
                      <a:headEnd type="none" w="med" len="med"/>
                      <a:tailEnd type="none" w="med" len="med"/>
                    </a:lnT>
                    <a:lnB w="9525" cap="flat" cmpd="sng" algn="ctr">
                      <a:solidFill>
                        <a:srgbClr val="F2F3F5"/>
                      </a:solidFill>
                      <a:prstDash val="dot"/>
                      <a:round/>
                      <a:headEnd type="none" w="med" len="med"/>
                      <a:tailEnd type="none" w="med" len="med"/>
                    </a:lnB>
                    <a:solidFill>
                      <a:srgbClr val="FFFFFF"/>
                    </a:solidFill>
                  </a:tcPr>
                </a:tc>
              </a:tr>
              <a:tr h="373368">
                <a:tc>
                  <a:txBody>
                    <a:bodyPr/>
                    <a:lstStyle/>
                    <a:p>
                      <a:endParaRPr lang="en-US" sz="2000" dirty="0">
                        <a:latin typeface="Times New Roman" pitchFamily="18" charset="0"/>
                        <a:cs typeface="Times New Roman" pitchFamily="18" charset="0"/>
                      </a:endParaRPr>
                    </a:p>
                  </a:txBody>
                  <a:tcPr marL="56055" marR="56055" marT="28028" marB="28028">
                    <a:lnT w="9525" cap="flat" cmpd="sng" algn="ctr">
                      <a:solidFill>
                        <a:srgbClr val="F2F3F5"/>
                      </a:solidFill>
                      <a:prstDash val="dot"/>
                      <a:round/>
                      <a:headEnd type="none" w="med" len="med"/>
                      <a:tailEnd type="none" w="med" len="med"/>
                    </a:lnT>
                  </a:tcPr>
                </a:tc>
                <a:tc>
                  <a:txBody>
                    <a:bodyPr/>
                    <a:lstStyle/>
                    <a:p>
                      <a:endParaRPr lang="en-US" sz="2000" dirty="0">
                        <a:latin typeface="Times New Roman" pitchFamily="18" charset="0"/>
                        <a:cs typeface="Times New Roman" pitchFamily="18" charset="0"/>
                      </a:endParaRPr>
                    </a:p>
                  </a:txBody>
                  <a:tcPr marL="56055" marR="56055" marT="28028" marB="28028">
                    <a:lnT w="9525" cap="flat" cmpd="sng" algn="ctr">
                      <a:solidFill>
                        <a:srgbClr val="F2F3F5"/>
                      </a:solidFill>
                      <a:prstDash val="dot"/>
                      <a:round/>
                      <a:headEnd type="none" w="med" len="med"/>
                      <a:tailEnd type="none" w="med" len="med"/>
                    </a:lnT>
                  </a:tcPr>
                </a:tc>
              </a:tr>
            </a:tbl>
          </a:graphicData>
        </a:graphic>
      </p:graphicFrame>
      <p:sp>
        <p:nvSpPr>
          <p:cNvPr id="16386" name="Rectangle 2"/>
          <p:cNvSpPr>
            <a:spLocks noChangeArrowheads="1"/>
          </p:cNvSpPr>
          <p:nvPr/>
        </p:nvSpPr>
        <p:spPr bwMode="auto">
          <a:xfrm>
            <a:off x="0" y="0"/>
            <a:ext cx="65" cy="553998"/>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192027"/>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1"/>
            <a:ext cx="8001000" cy="2862322"/>
          </a:xfrm>
          <a:prstGeom prst="rect">
            <a:avLst/>
          </a:prstGeom>
        </p:spPr>
        <p:txBody>
          <a:bodyPr wrap="square">
            <a:spAutoFit/>
          </a:bodyPr>
          <a:lstStyle/>
          <a:p>
            <a:r>
              <a:rPr lang="en-US" sz="2400" b="1" dirty="0" smtClean="0">
                <a:latin typeface="Times New Roman" pitchFamily="18" charset="0"/>
                <a:cs typeface="Times New Roman" pitchFamily="18" charset="0"/>
              </a:rPr>
              <a:t>Anti-diabetic</a:t>
            </a:r>
            <a:r>
              <a:rPr lang="en-US" sz="2400" dirty="0" smtClean="0"/>
              <a:t/>
            </a:r>
            <a:br>
              <a:rPr lang="en-US" sz="2400" dirty="0" smtClean="0"/>
            </a:br>
            <a:r>
              <a:rPr lang="en-US" sz="2400" dirty="0" smtClean="0"/>
              <a:t>   </a:t>
            </a:r>
            <a:r>
              <a:rPr lang="en-IN" sz="2400" dirty="0" smtClean="0">
                <a:latin typeface="Times New Roman" pitchFamily="18" charset="0"/>
                <a:cs typeface="Times New Roman" pitchFamily="18" charset="0"/>
              </a:rPr>
              <a:t>Drugs </a:t>
            </a:r>
            <a:r>
              <a:rPr lang="en-IN" sz="2400" dirty="0">
                <a:latin typeface="Times New Roman" pitchFamily="18" charset="0"/>
                <a:cs typeface="Times New Roman" pitchFamily="18" charset="0"/>
              </a:rPr>
              <a:t>used in diabetes treat diabetes mellitus by altering the glucose level in the blood. With the exceptions of insulin, </a:t>
            </a:r>
            <a:r>
              <a:rPr lang="en-IN" sz="2400" dirty="0" err="1">
                <a:latin typeface="Times New Roman" pitchFamily="18" charset="0"/>
                <a:cs typeface="Times New Roman" pitchFamily="18" charset="0"/>
              </a:rPr>
              <a:t>exenatide</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liraglutide</a:t>
            </a:r>
            <a:r>
              <a:rPr lang="en-IN" sz="2400" dirty="0">
                <a:latin typeface="Times New Roman" pitchFamily="18" charset="0"/>
                <a:cs typeface="Times New Roman" pitchFamily="18" charset="0"/>
              </a:rPr>
              <a:t> and </a:t>
            </a:r>
            <a:r>
              <a:rPr lang="en-IN" sz="2400" dirty="0" err="1">
                <a:latin typeface="Times New Roman" pitchFamily="18" charset="0"/>
                <a:cs typeface="Times New Roman" pitchFamily="18" charset="0"/>
              </a:rPr>
              <a:t>pramlintide</a:t>
            </a:r>
            <a:r>
              <a:rPr lang="en-IN" sz="2400" dirty="0">
                <a:latin typeface="Times New Roman" pitchFamily="18" charset="0"/>
                <a:cs typeface="Times New Roman" pitchFamily="18" charset="0"/>
              </a:rPr>
              <a:t>, all are administered orally and are thus also called oral </a:t>
            </a:r>
            <a:r>
              <a:rPr lang="en-IN" sz="2400" dirty="0" err="1">
                <a:latin typeface="Times New Roman" pitchFamily="18" charset="0"/>
                <a:cs typeface="Times New Roman" pitchFamily="18" charset="0"/>
              </a:rPr>
              <a:t>hypoglycemic</a:t>
            </a:r>
            <a:r>
              <a:rPr lang="en-IN" sz="2400" dirty="0">
                <a:latin typeface="Times New Roman" pitchFamily="18" charset="0"/>
                <a:cs typeface="Times New Roman" pitchFamily="18" charset="0"/>
              </a:rPr>
              <a:t> agents or oral </a:t>
            </a:r>
            <a:r>
              <a:rPr lang="en-IN" sz="2400" dirty="0" err="1">
                <a:latin typeface="Times New Roman" pitchFamily="18" charset="0"/>
                <a:cs typeface="Times New Roman" pitchFamily="18" charset="0"/>
              </a:rPr>
              <a:t>antihyperglycemic</a:t>
            </a:r>
            <a:r>
              <a:rPr lang="en-IN" sz="2400" dirty="0">
                <a:latin typeface="Times New Roman" pitchFamily="18" charset="0"/>
                <a:cs typeface="Times New Roman" pitchFamily="18" charset="0"/>
              </a:rPr>
              <a:t> agents. </a:t>
            </a:r>
          </a:p>
          <a:p>
            <a:r>
              <a:rPr lang="en-IN" dirty="0"/>
              <a:t/>
            </a:r>
            <a:br>
              <a:rPr lang="en-IN" dirty="0"/>
            </a:br>
            <a:endParaRPr lang="en-US" dirty="0"/>
          </a:p>
        </p:txBody>
      </p:sp>
      <p:sp>
        <p:nvSpPr>
          <p:cNvPr id="3" name="Rectangle 2"/>
          <p:cNvSpPr/>
          <p:nvPr/>
        </p:nvSpPr>
        <p:spPr>
          <a:xfrm>
            <a:off x="533400" y="3200400"/>
            <a:ext cx="8001000" cy="3231654"/>
          </a:xfrm>
          <a:prstGeom prst="rect">
            <a:avLst/>
          </a:prstGeom>
        </p:spPr>
        <p:txBody>
          <a:bodyPr wrap="square">
            <a:spAutoFit/>
          </a:bodyPr>
          <a:lstStyle/>
          <a:p>
            <a:pPr algn="just"/>
            <a:r>
              <a:rPr lang="en-US" sz="2400" b="1" dirty="0" err="1">
                <a:latin typeface="Times New Roman" pitchFamily="18" charset="0"/>
                <a:cs typeface="Times New Roman" pitchFamily="18" charset="0"/>
              </a:rPr>
              <a:t>Sulfonylureas</a:t>
            </a:r>
            <a:endParaRPr lang="en-US" sz="2400" b="1"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Insulin secretion can be stimulated with </a:t>
            </a:r>
            <a:r>
              <a:rPr lang="en-US" sz="2400" dirty="0" err="1">
                <a:latin typeface="Times New Roman" pitchFamily="18" charset="0"/>
                <a:cs typeface="Times New Roman" pitchFamily="18" charset="0"/>
              </a:rPr>
              <a:t>sulfonylureas</a:t>
            </a:r>
            <a:r>
              <a:rPr lang="en-US" sz="2400" dirty="0">
                <a:latin typeface="Times New Roman" pitchFamily="18" charset="0"/>
                <a:cs typeface="Times New Roman" pitchFamily="18" charset="0"/>
              </a:rPr>
              <a:t> (SU) or </a:t>
            </a:r>
            <a:r>
              <a:rPr lang="en-US" sz="2400" dirty="0" err="1">
                <a:latin typeface="Times New Roman" pitchFamily="18" charset="0"/>
                <a:cs typeface="Times New Roman" pitchFamily="18" charset="0"/>
              </a:rPr>
              <a:t>meglitinides</a:t>
            </a:r>
            <a:r>
              <a:rPr lang="en-US" sz="2400" dirty="0">
                <a:latin typeface="Times New Roman" pitchFamily="18" charset="0"/>
                <a:cs typeface="Times New Roman" pitchFamily="18" charset="0"/>
              </a:rPr>
              <a:t>, of which the first ones are the longer acting ones, and the </a:t>
            </a:r>
            <a:r>
              <a:rPr lang="en-US" sz="2400" dirty="0" err="1">
                <a:latin typeface="Times New Roman" pitchFamily="18" charset="0"/>
                <a:cs typeface="Times New Roman" pitchFamily="18" charset="0"/>
              </a:rPr>
              <a:t>meglitinides</a:t>
            </a:r>
            <a:r>
              <a:rPr lang="en-US" sz="2400" dirty="0">
                <a:latin typeface="Times New Roman" pitchFamily="18" charset="0"/>
                <a:cs typeface="Times New Roman" pitchFamily="18" charset="0"/>
              </a:rPr>
              <a:t> the </a:t>
            </a:r>
            <a:r>
              <a:rPr lang="en-US" sz="2400" dirty="0" err="1">
                <a:latin typeface="Times New Roman" pitchFamily="18" charset="0"/>
                <a:cs typeface="Times New Roman" pitchFamily="18" charset="0"/>
              </a:rPr>
              <a:t>prandial</a:t>
            </a:r>
            <a:r>
              <a:rPr lang="en-US" sz="2400" dirty="0">
                <a:latin typeface="Times New Roman" pitchFamily="18" charset="0"/>
                <a:cs typeface="Times New Roman" pitchFamily="18" charset="0"/>
              </a:rPr>
              <a:t> insulin releasers. These agents stimulate insulin secretion by acting on the K+ ATP channel on the surface of the pancreatic β-cell. They induce weight gain and confer a risk of hypoglycemia </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543800" cy="2677656"/>
          </a:xfrm>
          <a:prstGeom prst="rect">
            <a:avLst/>
          </a:prstGeom>
        </p:spPr>
        <p:txBody>
          <a:bodyPr wrap="square">
            <a:spAutoFit/>
          </a:bodyPr>
          <a:lstStyle/>
          <a:p>
            <a:pPr algn="just"/>
            <a:r>
              <a:rPr lang="en-US" sz="2400" b="1" dirty="0">
                <a:latin typeface="Times New Roman" pitchFamily="18" charset="0"/>
                <a:cs typeface="Times New Roman" pitchFamily="18" charset="0"/>
              </a:rPr>
              <a:t>Insulin</a:t>
            </a:r>
          </a:p>
          <a:p>
            <a:pPr algn="just"/>
            <a:r>
              <a:rPr lang="en-US" sz="2400" dirty="0" smtClean="0">
                <a:latin typeface="Times New Roman" pitchFamily="18" charset="0"/>
                <a:cs typeface="Times New Roman" pitchFamily="18" charset="0"/>
              </a:rPr>
              <a:t>    If </a:t>
            </a:r>
            <a:r>
              <a:rPr lang="en-US" sz="2400" dirty="0" err="1">
                <a:latin typeface="Times New Roman" pitchFamily="18" charset="0"/>
                <a:cs typeface="Times New Roman" pitchFamily="18" charset="0"/>
              </a:rPr>
              <a:t>glycemic</a:t>
            </a:r>
            <a:r>
              <a:rPr lang="en-US" sz="2400" dirty="0">
                <a:latin typeface="Times New Roman" pitchFamily="18" charset="0"/>
                <a:cs typeface="Times New Roman" pitchFamily="18" charset="0"/>
              </a:rPr>
              <a:t> control cannot be achieved with each or all of the agents mentioned above, insulin therapy can be given. Insulin affects many of the defects in T2DM; it lowers hepatic glucose production, increases glucose uptake in the muscle, lowers </a:t>
            </a:r>
            <a:r>
              <a:rPr lang="en-US" sz="2400" dirty="0" err="1">
                <a:latin typeface="Times New Roman" pitchFamily="18" charset="0"/>
                <a:cs typeface="Times New Roman" pitchFamily="18" charset="0"/>
              </a:rPr>
              <a:t>lipolysis</a:t>
            </a:r>
            <a:r>
              <a:rPr lang="en-US" sz="2400" dirty="0">
                <a:latin typeface="Times New Roman" pitchFamily="18" charset="0"/>
                <a:cs typeface="Times New Roman" pitchFamily="18" charset="0"/>
              </a:rPr>
              <a:t> from adipose tissue, enhances protein anabolism and affects </a:t>
            </a:r>
            <a:r>
              <a:rPr lang="en-US" sz="2400" dirty="0" smtClean="0">
                <a:latin typeface="Times New Roman" pitchFamily="18" charset="0"/>
                <a:cs typeface="Times New Roman" pitchFamily="18" charset="0"/>
              </a:rPr>
              <a:t>growth.</a:t>
            </a:r>
            <a:endParaRPr lang="en-US" sz="2400" dirty="0">
              <a:latin typeface="Times New Roman" pitchFamily="18" charset="0"/>
              <a:cs typeface="Times New Roman" pitchFamily="18" charset="0"/>
            </a:endParaRPr>
          </a:p>
        </p:txBody>
      </p:sp>
      <p:sp>
        <p:nvSpPr>
          <p:cNvPr id="3" name="Rectangle 2"/>
          <p:cNvSpPr/>
          <p:nvPr/>
        </p:nvSpPr>
        <p:spPr>
          <a:xfrm>
            <a:off x="838200" y="3429000"/>
            <a:ext cx="7620000" cy="3508653"/>
          </a:xfrm>
          <a:prstGeom prst="rect">
            <a:avLst/>
          </a:prstGeom>
        </p:spPr>
        <p:txBody>
          <a:bodyPr wrap="square">
            <a:spAutoFit/>
          </a:bodyPr>
          <a:lstStyle/>
          <a:p>
            <a:endParaRPr lang="en-US" dirty="0" smtClean="0"/>
          </a:p>
          <a:p>
            <a:pPr algn="just"/>
            <a:r>
              <a:rPr lang="en-US" sz="2400" b="1"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nti </a:t>
            </a:r>
            <a:r>
              <a:rPr lang="en-US" sz="2400" b="1" dirty="0" err="1" smtClean="0">
                <a:latin typeface="Times New Roman" pitchFamily="18" charset="0"/>
                <a:cs typeface="Times New Roman" pitchFamily="18" charset="0"/>
              </a:rPr>
              <a:t>hypertensives</a:t>
            </a:r>
            <a:r>
              <a:rPr lang="en-US" sz="2400" b="1"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There </a:t>
            </a:r>
            <a:r>
              <a:rPr lang="en-US" sz="2400" dirty="0">
                <a:latin typeface="Times New Roman" pitchFamily="18" charset="0"/>
                <a:cs typeface="Times New Roman" pitchFamily="18" charset="0"/>
              </a:rPr>
              <a:t>are many classes of </a:t>
            </a:r>
            <a:r>
              <a:rPr lang="en-US" sz="2400" dirty="0" err="1">
                <a:latin typeface="Times New Roman" pitchFamily="18" charset="0"/>
                <a:cs typeface="Times New Roman" pitchFamily="18" charset="0"/>
              </a:rPr>
              <a:t>antihypertensives</a:t>
            </a:r>
            <a:r>
              <a:rPr lang="en-US" sz="2400" dirty="0">
                <a:latin typeface="Times New Roman" pitchFamily="18" charset="0"/>
                <a:cs typeface="Times New Roman" pitchFamily="18" charset="0"/>
              </a:rPr>
              <a:t>, which lower blood pressure by different means. Among the most important and most widely used medications are </a:t>
            </a:r>
            <a:r>
              <a:rPr lang="en-US" sz="2400" b="1" dirty="0" err="1">
                <a:latin typeface="Times New Roman" pitchFamily="18" charset="0"/>
                <a:cs typeface="Times New Roman" pitchFamily="18" charset="0"/>
              </a:rPr>
              <a:t>thiazide</a:t>
            </a:r>
            <a:r>
              <a:rPr lang="en-US" sz="2400" b="1" dirty="0">
                <a:latin typeface="Times New Roman" pitchFamily="18" charset="0"/>
                <a:cs typeface="Times New Roman" pitchFamily="18" charset="0"/>
              </a:rPr>
              <a:t> diuretics</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calcium channel blockers</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ACE inhibitors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angiotensin</a:t>
            </a:r>
            <a:r>
              <a:rPr lang="en-US" sz="2400" dirty="0">
                <a:latin typeface="Times New Roman" pitchFamily="18" charset="0"/>
                <a:cs typeface="Times New Roman" pitchFamily="18" charset="0"/>
              </a:rPr>
              <a:t> II receptor antagonists (ARBs), and beta blockers.</a:t>
            </a:r>
          </a:p>
          <a:p>
            <a:r>
              <a:rPr lang="en-US" dirty="0"/>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Antihypertensive drugs"/>
          <p:cNvPicPr>
            <a:picLocks noChangeAspect="1" noChangeArrowheads="1"/>
          </p:cNvPicPr>
          <p:nvPr/>
        </p:nvPicPr>
        <p:blipFill>
          <a:blip r:embed="rId2"/>
          <a:srcRect/>
          <a:stretch>
            <a:fillRect/>
          </a:stretch>
        </p:blipFill>
        <p:spPr bwMode="auto">
          <a:xfrm>
            <a:off x="1371600" y="838200"/>
            <a:ext cx="6076950" cy="45624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7848600" cy="3970318"/>
          </a:xfrm>
          <a:prstGeom prst="rect">
            <a:avLst/>
          </a:prstGeom>
        </p:spPr>
        <p:txBody>
          <a:bodyPr wrap="square">
            <a:spAutoFit/>
          </a:bodyPr>
          <a:lstStyle/>
          <a:p>
            <a:pPr algn="just"/>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Anti-Epilepsy </a:t>
            </a: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Epilepsy </a:t>
            </a:r>
            <a:r>
              <a:rPr lang="en-US" sz="2400" dirty="0">
                <a:latin typeface="Times New Roman" pitchFamily="18" charset="0"/>
                <a:cs typeface="Times New Roman" pitchFamily="18" charset="0"/>
              </a:rPr>
              <a:t>causes your brain to send abnormal signals. This activity can lead to seizures. Seizures can occur for a number of reasons, such as injury or sickness. Epilepsy is a condition that causes recurrent seizures. There are several types of epileptic seizures. Many of them can be treated with </a:t>
            </a:r>
            <a:r>
              <a:rPr lang="en-US" sz="2400" dirty="0" err="1">
                <a:latin typeface="Times New Roman" pitchFamily="18" charset="0"/>
                <a:cs typeface="Times New Roman" pitchFamily="18" charset="0"/>
              </a:rPr>
              <a:t>antiseizure</a:t>
            </a:r>
            <a:r>
              <a:rPr lang="en-US" sz="2400" dirty="0">
                <a:latin typeface="Times New Roman" pitchFamily="18" charset="0"/>
                <a:cs typeface="Times New Roman" pitchFamily="18" charset="0"/>
              </a:rPr>
              <a:t> medications.</a:t>
            </a: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ntiepileptics Medicinal Chemistry |authorSTREAM"/>
          <p:cNvPicPr>
            <a:picLocks noChangeAspect="1" noChangeArrowheads="1"/>
          </p:cNvPicPr>
          <p:nvPr/>
        </p:nvPicPr>
        <p:blipFill>
          <a:blip r:embed="rId2"/>
          <a:srcRect/>
          <a:stretch>
            <a:fillRect/>
          </a:stretch>
        </p:blipFill>
        <p:spPr bwMode="auto">
          <a:xfrm>
            <a:off x="838200" y="914400"/>
            <a:ext cx="7315200" cy="4953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426</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ANTI VIRAL</vt:lpstr>
      <vt:lpstr>Slide 2</vt:lpstr>
      <vt:lpstr>Slide 3</vt:lpstr>
      <vt:lpstr>Slide 4</vt:lpstr>
      <vt:lpstr>Slide 5</vt:lpstr>
      <vt:lpstr>Slide 6</vt:lpstr>
      <vt:lpstr>Slide 7</vt:lpstr>
      <vt:lpstr>Slide 8</vt:lpstr>
      <vt:lpstr>Slide 9</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 VIRAL</dc:title>
  <dc:creator>welcome</dc:creator>
  <cp:lastModifiedBy>welcome</cp:lastModifiedBy>
  <cp:revision>13</cp:revision>
  <dcterms:created xsi:type="dcterms:W3CDTF">2020-09-10T05:13:50Z</dcterms:created>
  <dcterms:modified xsi:type="dcterms:W3CDTF">2020-09-10T07:03:48Z</dcterms:modified>
</cp:coreProperties>
</file>